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0786f5c337f4552" /><Relationship Type="http://schemas.openxmlformats.org/officeDocument/2006/relationships/extended-properties" Target="/docProps/app.xml" Id="R6a3144fc893a41f7" /><Relationship Type="http://schemas.openxmlformats.org/officeDocument/2006/relationships/officeDocument" Target="/ppt/presentation.xml" Id="Rf9fb9f3be39d422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d3ad4a8e9f24b1b"/>
  </p:sldMasterIdLst>
  <p:notesMasterIdLst>
    <p:notesMasterId xmlns:r="http://schemas.openxmlformats.org/officeDocument/2006/relationships" r:id="R9ea712a4eb2b4fc1"/>
  </p:notesMasterIdLst>
  <p:sldIdLst>
    <p:sldId xmlns:r="http://schemas.openxmlformats.org/officeDocument/2006/relationships" id="256" r:id="Rf52e7bd36b974d7e"/>
    <p:sldId xmlns:r="http://schemas.openxmlformats.org/officeDocument/2006/relationships" id="257" r:id="R65249200b2624214"/>
    <p:sldId xmlns:r="http://schemas.openxmlformats.org/officeDocument/2006/relationships" id="258" r:id="Re4937296d3a94221"/>
    <p:sldId xmlns:r="http://schemas.openxmlformats.org/officeDocument/2006/relationships" id="259" r:id="Rd022b51f41094527"/>
    <p:sldId xmlns:r="http://schemas.openxmlformats.org/officeDocument/2006/relationships" id="260" r:id="Rfb66732347a4400f"/>
    <p:sldId xmlns:r="http://schemas.openxmlformats.org/officeDocument/2006/relationships" id="261" r:id="Rc2a37737c2de4127"/>
    <p:sldId xmlns:r="http://schemas.openxmlformats.org/officeDocument/2006/relationships" id="262" r:id="R7b980ee200fd47c4"/>
    <p:sldId xmlns:r="http://schemas.openxmlformats.org/officeDocument/2006/relationships" id="263" r:id="R58071faa63bd4d45"/>
    <p:sldId xmlns:r="http://schemas.openxmlformats.org/officeDocument/2006/relationships" id="264" r:id="R12c944fcd4c948cd"/>
    <p:sldId xmlns:r="http://schemas.openxmlformats.org/officeDocument/2006/relationships" id="265" r:id="R8100e13fad934dfc"/>
    <p:sldId xmlns:r="http://schemas.openxmlformats.org/officeDocument/2006/relationships" id="266" r:id="R69950cbc31db4692"/>
    <p:sldId xmlns:r="http://schemas.openxmlformats.org/officeDocument/2006/relationships" id="267" r:id="Rf17373ea83d24662"/>
    <p:sldId xmlns:r="http://schemas.openxmlformats.org/officeDocument/2006/relationships" id="268" r:id="R61091b7eae0b424f"/>
    <p:sldId xmlns:r="http://schemas.openxmlformats.org/officeDocument/2006/relationships" id="269" r:id="R320b768e36fe412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053748f82494af2" /><Relationship Type="http://schemas.openxmlformats.org/officeDocument/2006/relationships/slideMaster" Target="/ppt/slideMasters/slideMaster1.xml" Id="R2d3ad4a8e9f24b1b" /><Relationship Type="http://schemas.openxmlformats.org/officeDocument/2006/relationships/notesMaster" Target="/ppt/notesMasters/notesMaster1.xml" Id="R9ea712a4eb2b4fc1" /><Relationship Type="http://schemas.openxmlformats.org/officeDocument/2006/relationships/presProps" Target="/ppt/presProps.xml" Id="R4221d68910264471" /><Relationship Type="http://schemas.openxmlformats.org/officeDocument/2006/relationships/tableStyles" Target="/ppt/tableStyles.xml" Id="Re22194aff2ed415e" /><Relationship Type="http://schemas.openxmlformats.org/officeDocument/2006/relationships/slide" Target="/ppt/slides/slide1.xml" Id="Rf52e7bd36b974d7e" /><Relationship Type="http://schemas.openxmlformats.org/officeDocument/2006/relationships/slide" Target="/ppt/slides/slide2.xml" Id="R65249200b2624214" /><Relationship Type="http://schemas.openxmlformats.org/officeDocument/2006/relationships/slide" Target="/ppt/slides/slide3.xml" Id="Re4937296d3a94221" /><Relationship Type="http://schemas.openxmlformats.org/officeDocument/2006/relationships/slide" Target="/ppt/slides/slide4.xml" Id="Rd022b51f41094527" /><Relationship Type="http://schemas.openxmlformats.org/officeDocument/2006/relationships/slide" Target="/ppt/slides/slide5.xml" Id="Rfb66732347a4400f" /><Relationship Type="http://schemas.openxmlformats.org/officeDocument/2006/relationships/slide" Target="/ppt/slides/slide6.xml" Id="Rc2a37737c2de4127" /><Relationship Type="http://schemas.openxmlformats.org/officeDocument/2006/relationships/slide" Target="/ppt/slides/slide7.xml" Id="R7b980ee200fd47c4" /><Relationship Type="http://schemas.openxmlformats.org/officeDocument/2006/relationships/slide" Target="/ppt/slides/slide8.xml" Id="R58071faa63bd4d45" /><Relationship Type="http://schemas.openxmlformats.org/officeDocument/2006/relationships/slide" Target="/ppt/slides/slide9.xml" Id="R12c944fcd4c948cd" /><Relationship Type="http://schemas.openxmlformats.org/officeDocument/2006/relationships/slide" Target="/ppt/slides/slide10.xml" Id="R8100e13fad934dfc" /><Relationship Type="http://schemas.openxmlformats.org/officeDocument/2006/relationships/slide" Target="/ppt/slides/slide11.xml" Id="R69950cbc31db4692" /><Relationship Type="http://schemas.openxmlformats.org/officeDocument/2006/relationships/slide" Target="/ppt/slides/slide12.xml" Id="Rf17373ea83d24662" /><Relationship Type="http://schemas.openxmlformats.org/officeDocument/2006/relationships/slide" Target="/ppt/slides/slide13.xml" Id="R61091b7eae0b424f" /><Relationship Type="http://schemas.openxmlformats.org/officeDocument/2006/relationships/slide" Target="/ppt/slides/slide14.xml" Id="R320b768e36fe412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2d96c7a9aef415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d840c368d39420a" /><Relationship Type="http://schemas.openxmlformats.org/officeDocument/2006/relationships/notesMaster" Target="/ppt/notesMasters/notesMaster1.xml" Id="R5581223d448d4f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7c0d114ae5b4a34" /><Relationship Type="http://schemas.openxmlformats.org/officeDocument/2006/relationships/notesMaster" Target="/ppt/notesMasters/notesMaster1.xml" Id="Rd0f0347e597947f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3be095580e2448e" /><Relationship Type="http://schemas.openxmlformats.org/officeDocument/2006/relationships/notesMaster" Target="/ppt/notesMasters/notesMaster1.xml" Id="R6b8c87e3c7644fa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bcf023bfe914638" /><Relationship Type="http://schemas.openxmlformats.org/officeDocument/2006/relationships/notesMaster" Target="/ppt/notesMasters/notesMaster1.xml" Id="Rda0a8ddc8e4f435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4fc46e6f9144af5" /><Relationship Type="http://schemas.openxmlformats.org/officeDocument/2006/relationships/notesMaster" Target="/ppt/notesMasters/notesMaster1.xml" Id="R5a8cdc47966d49e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47696e26df64e09" /><Relationship Type="http://schemas.openxmlformats.org/officeDocument/2006/relationships/notesMaster" Target="/ppt/notesMasters/notesMaster1.xml" Id="Racb3166aa7d14c3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ce3f0c1590b4ffc" /><Relationship Type="http://schemas.openxmlformats.org/officeDocument/2006/relationships/notesMaster" Target="/ppt/notesMasters/notesMaster1.xml" Id="R3fc99642dca441d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e1dca0369264272" /><Relationship Type="http://schemas.openxmlformats.org/officeDocument/2006/relationships/notesMaster" Target="/ppt/notesMasters/notesMaster1.xml" Id="R289f4e84b43a480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7a8051cba9c48dc" /><Relationship Type="http://schemas.openxmlformats.org/officeDocument/2006/relationships/notesMaster" Target="/ppt/notesMasters/notesMaster1.xml" Id="R4b5a7ab787dd414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72ca90ed13b4472" /><Relationship Type="http://schemas.openxmlformats.org/officeDocument/2006/relationships/notesMaster" Target="/ppt/notesMasters/notesMaster1.xml" Id="Rd216ae182043474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8bd96ba20db4a34" /><Relationship Type="http://schemas.openxmlformats.org/officeDocument/2006/relationships/notesMaster" Target="/ppt/notesMasters/notesMaster1.xml" Id="R0b6a5c2018b44f7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b83480b86144382" /><Relationship Type="http://schemas.openxmlformats.org/officeDocument/2006/relationships/notesMaster" Target="/ppt/notesMasters/notesMaster1.xml" Id="Rcf6b057d12e5433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a767605bbe84f7d" /><Relationship Type="http://schemas.openxmlformats.org/officeDocument/2006/relationships/notesMaster" Target="/ppt/notesMasters/notesMaster1.xml" Id="Ra90cdfce684c441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0ba69ea94024713" /><Relationship Type="http://schemas.openxmlformats.org/officeDocument/2006/relationships/notesMaster" Target="/ppt/notesMasters/notesMaster1.xml" Id="Ra340708ef43149e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Company-provided materials and preliminary product data,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product thesis, August 2026</a:t>
            </a:r>
          </a:p>
          <a:p xmlns:a="http://schemas.openxmlformats.org/drawingml/2006/main">
            <a:r>
              <a:t>- Sequoia Capital, Writing a Business Plan: https://sequoiacap.com/article/writing-a-business-plan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product definitions, August 2026</a:t>
            </a:r>
          </a:p>
          <a:p xmlns:a="http://schemas.openxmlformats.org/drawingml/2006/main">
            <a:r>
              <a:t>- Concept image generated for GHBI brand materials,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MVP scope map and prior product materials,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Company-provided preliminary product data,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roadmap and customer-discovery plan,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fundraising materials,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Company-provided IP and founder background, August 2026. Patent status is not a legal opinion.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positioning analysis, August 2026</a:t>
            </a:r>
          </a:p>
          <a:p xmlns:a="http://schemas.openxmlformats.org/drawingml/2006/main">
            <a:r>
              <a:t>- Sequoia Capital, How to Present to Investors: https://articles.sequoiacap.com/how-to-present-to-investors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roadmap,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Company-provided founder and contractor biographies,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fundraising materials,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risk assessment,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Company contact and fundraising request, August 2026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134bfe56a094fb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4a9308918544c4" /><Relationship Type="http://schemas.openxmlformats.org/officeDocument/2006/relationships/slideLayout" Target="/ppt/slideLayouts/slideLayout1.xml" Id="Rc235157a5c3a407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235157a5c3a407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262d06d7c84931" /><Relationship Type="http://schemas.openxmlformats.org/officeDocument/2006/relationships/image" Target="/ppt/media/image.png" Id="Rfca71bf668874da5" /><Relationship Type="http://schemas.openxmlformats.org/officeDocument/2006/relationships/notesSlide" Target="/ppt/notesSlides/notesSlide1.xml" Id="Re8a58f71758a4f0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23f4af0bba491b" /><Relationship Type="http://schemas.openxmlformats.org/officeDocument/2006/relationships/notesSlide" Target="/ppt/notesSlides/notesSlide2.xml" Id="R1c8fd9513a4849f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3336c31d414d22" /><Relationship Type="http://schemas.openxmlformats.org/officeDocument/2006/relationships/image" Target="/ppt/media/image2.png" Id="Ree5754ae54d14310" /><Relationship Type="http://schemas.openxmlformats.org/officeDocument/2006/relationships/notesSlide" Target="/ppt/notesSlides/notesSlide3.xml" Id="R1a6eff7080dc469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c224f4b7f748d2" /><Relationship Type="http://schemas.openxmlformats.org/officeDocument/2006/relationships/notesSlide" Target="/ppt/notesSlides/notesSlide4.xml" Id="R329e5995a072453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3e171cdf8a4ac3" /><Relationship Type="http://schemas.openxmlformats.org/officeDocument/2006/relationships/notesSlide" Target="/ppt/notesSlides/notesSlide5.xml" Id="R9ea8fcb73af8479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aeecf923ea43ca" /><Relationship Type="http://schemas.openxmlformats.org/officeDocument/2006/relationships/notesSlide" Target="/ppt/notesSlides/notesSlide6.xml" Id="R78f40d26f5ea451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1681b9b8444276" /><Relationship Type="http://schemas.openxmlformats.org/officeDocument/2006/relationships/notesSlide" Target="/ppt/notesSlides/notesSlide7.xml" Id="R853d38d05bbe40f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71ee3be2a4475b" /><Relationship Type="http://schemas.openxmlformats.org/officeDocument/2006/relationships/notesSlide" Target="/ppt/notesSlides/notesSlide8.xml" Id="Rf4f428d71ce345f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bf8d1433d84e7e" /><Relationship Type="http://schemas.openxmlformats.org/officeDocument/2006/relationships/notesSlide" Target="/ppt/notesSlides/notesSlide9.xml" Id="R19e0898b35a0436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fc115d0329435c" /><Relationship Type="http://schemas.openxmlformats.org/officeDocument/2006/relationships/notesSlide" Target="/ppt/notesSlides/notesSlide10.xml" Id="R333cd390f1004cf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61650f0aa94e24" /><Relationship Type="http://schemas.openxmlformats.org/officeDocument/2006/relationships/notesSlide" Target="/ppt/notesSlides/notesSlide11.xml" Id="R81cb7dc5395a488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7cef2998c144b3" /><Relationship Type="http://schemas.openxmlformats.org/officeDocument/2006/relationships/notesSlide" Target="/ppt/notesSlides/notesSlide12.xml" Id="Re784f8152df94e6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329256dd89423b" /><Relationship Type="http://schemas.openxmlformats.org/officeDocument/2006/relationships/notesSlide" Target="/ppt/notesSlides/notesSlide13.xml" Id="R0b85f23354d641c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49dc0397a24c4c" /><Relationship Type="http://schemas.openxmlformats.org/officeDocument/2006/relationships/notesSlide" Target="/ppt/notesSlides/notesSlide14.xml" Id="R2e1068d205914df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525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a71bf668874da5"/>
          <a:srcRect xmlns:a="http://schemas.openxmlformats.org/drawingml/2006/main" l="26941" t="0" r="26941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572250" y="0"/>
            <a:ext cx="5619750" cy="6858000"/>
          </a:xfrm>
          <a:prstGeom xmlns:a="http://schemas.openxmlformats.org/drawingml/2006/main" prst="roundRect">
            <a:avLst>
              <a:gd name="adj" fmla="val 2712"/>
            </a:avLst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B66BD1-EC3D-44E1-A328-79283C9D5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7239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52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1E57E9-3474-4432-AB26-EDFD8F849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0"/>
            <a:ext cx="2667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525">
              <a:alpha val="80000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714CC6-F123-497D-9068-11D1F3D3A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905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INVESTOR OVERVIEW | PRE-SEED | AUGUST 2026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6CFFB4-564A-458F-A2DE-B0FD57D1E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58102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3750" b="1">
                <a:solidFill>
                  <a:srgbClr val="F7FBFF"/>
                </a:solidFill>
              </a:defRPr>
            </a:pPr>
            <a:r>
              <a:rPr sz="3750" b="1">
                <a:solidFill>
                  <a:srgbClr val="F7FBFF"/>
                </a:solidFill>
              </a:rPr>
              <a:t>Human function needs</a:t>
            </a:r>
          </a:p>
          <a:p xmlns:a="http://schemas.openxmlformats.org/drawingml/2006/main">
            <a:pPr algn="l">
              <a:buNone/>
              <a:defRPr sz="3750" b="1">
                <a:solidFill>
                  <a:srgbClr val="F7FBFF"/>
                </a:solidFill>
              </a:defRPr>
            </a:pPr>
            <a:r>
              <a:rPr sz="3750" b="1">
                <a:solidFill>
                  <a:srgbClr val="F7FBFF"/>
                </a:solidFill>
              </a:rPr>
              <a:t>a longitudinal record.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348CFA-C5DC-436C-B07D-B785EBEBF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333750"/>
            <a:ext cx="533400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D5E4ED"/>
                </a:solidFill>
              </a:defRPr>
            </a:pPr>
            <a:r>
              <a:rPr sz="1575" b="0">
                <a:solidFill>
                  <a:srgbClr val="D5E4ED"/>
                </a:solidFill>
              </a:rPr>
              <a:t>GHBI is building the intelligence layer that turns repeatable functional observations into structured change over time.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D48CC9B-24B8-44E5-9A8E-97D11E96C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14850"/>
            <a:ext cx="17145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E2DFAC-C558-420D-8960-C6592EAC8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857750"/>
            <a:ext cx="5429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F7FBFF"/>
                </a:solidFill>
              </a:defRPr>
            </a:pPr>
            <a:r>
              <a:rPr sz="1350" b="1">
                <a:solidFill>
                  <a:srgbClr val="F7FBFF"/>
                </a:solidFill>
              </a:rPr>
              <a:t>Global Human Biomechanics Intelligence Systems, Inc.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85B952-08AC-42C0-B33C-55BB8BB46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467350"/>
            <a:ext cx="5334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9DB6C7"/>
                </a:solidFill>
              </a:defRPr>
            </a:pPr>
            <a:r>
              <a:rPr sz="1125" b="0">
                <a:solidFill>
                  <a:srgbClr val="9DB6C7"/>
                </a:solidFill>
              </a:rPr>
              <a:t>Patent pending | Working alpha/MVP | Pre-revenue</a:t>
            </a:r>
          </a:p>
        </p:txBody>
      </p:sp>
    </p:spTree>
    <p:extLst>
      <p:ext uri="{BB962C8B-B14F-4D97-AF65-F5344CB8AC3E}">
        <p14:creationId xmlns:p14="http://schemas.microsoft.com/office/powerpoint/2010/main" val="131804716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90D8E7E-1FE0-49BF-BAB5-BD714ED6F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THE PROBLEM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74AF51-C08E-4FB0-9BB9-FA71E50FC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Healthcare records events. It rarely records function as a continuous story.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EB65CF-D55F-495E-91A6-9C58156E3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The missing layer is not another report; it is a structured timeline of how a person moves, feels and changes.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240CB0-EED3-4824-91FC-8FEDFD6B8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86000"/>
            <a:ext cx="325755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E9E4B2-F932-4EDC-8196-400500028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86000"/>
            <a:ext cx="57150" cy="28575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E7BEA"/>
          </a:solidFill>
          <a:ln xmlns:a="http://schemas.openxmlformats.org/drawingml/2006/main" w="9525">
            <a:solidFill>
              <a:srgbClr val="2E7BEA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B93579-A473-44E5-BC30-00934CC12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49555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2E7BEA"/>
                </a:solidFill>
              </a:defRPr>
            </a:pPr>
            <a:r>
              <a:rPr sz="825" b="1">
                <a:solidFill>
                  <a:srgbClr val="2E7BEA"/>
                </a:solidFill>
              </a:rPr>
              <a:t>FRAGMENTED INPUTS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692F09-C6EB-4808-B680-F11818F4D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76225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Signals live apart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60EFB0B-E286-4B3B-A86C-3371506CB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57550"/>
            <a:ext cx="2838450" cy="1733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Posture images, mobility measures, patient-reported outcomes, records and context are rarely organized together.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0B79EB9-FB37-448B-B927-98D9BA5E1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67225" y="2286000"/>
            <a:ext cx="325755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B79D6B0-23C3-4F24-8A5D-9FD386B22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67225" y="2286000"/>
            <a:ext cx="57150" cy="28575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7163"/>
          </a:solidFill>
          <a:ln xmlns:a="http://schemas.openxmlformats.org/drawingml/2006/main" w="9525">
            <a:solidFill>
              <a:srgbClr val="FF7163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8EE206-54F9-421A-8EC6-72505A768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249555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FF7163"/>
                </a:solidFill>
              </a:defRPr>
            </a:pPr>
            <a:r>
              <a:rPr sz="825" b="1">
                <a:solidFill>
                  <a:srgbClr val="FF7163"/>
                </a:solidFill>
              </a:rPr>
              <a:t>POINT-IN-TIME BIAS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5EF3F8-1E79-4B86-BFC1-372141B4F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276225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Snapshots hide change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1FB7520-B033-4BBC-B363-4900C244F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3257550"/>
            <a:ext cx="2838450" cy="1733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Single assessments can document a moment, but they do not consistently reveal progression, compensation or recovery.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4CE7AA8-9D43-466C-9C29-5EA7ADF2C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48650" y="2286000"/>
            <a:ext cx="325755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601F82-1A50-4F08-87EF-7028D5DE4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48650" y="2286000"/>
            <a:ext cx="57150" cy="28575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D0D0FF7-E695-4BE1-A37D-B2C914A29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49555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20C7BD"/>
                </a:solidFill>
              </a:defRPr>
            </a:pPr>
            <a:r>
              <a:rPr sz="825" b="1">
                <a:solidFill>
                  <a:srgbClr val="20C7BD"/>
                </a:solidFill>
              </a:rPr>
              <a:t>PROVIDER BURDEN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6C9828D-58CD-44A1-BBE7-E609BCC18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76225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Insight is hard to scale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1544E9-58D4-4800-9BC8-B38C6E3C9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3257550"/>
            <a:ext cx="2838450" cy="1733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Clinicians need repeatable capture and clear longitudinal comparison without losing professional judgment.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E98083D-4937-4CDB-B58D-F29AAAA44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05450"/>
            <a:ext cx="2000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0C7F79"/>
                </a:solidFill>
              </a:defRPr>
            </a:pPr>
            <a:r>
              <a:rPr sz="825" b="1">
                <a:solidFill>
                  <a:srgbClr val="0C7F79"/>
                </a:solidFill>
              </a:rPr>
              <a:t>INVESTMENT THESIS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69F1371-DE9D-42FA-8C8F-04673240A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5448300"/>
            <a:ext cx="8620125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061525"/>
                </a:solidFill>
              </a:defRPr>
            </a:pPr>
            <a:r>
              <a:rPr sz="1500" b="1">
                <a:solidFill>
                  <a:srgbClr val="061525"/>
                </a:solidFill>
              </a:rPr>
              <a:t>A trusted functional-data layer can become infrastructure across care, research and enterprise workflows.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783A913-FC3E-4691-AF09-00F84427F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820528C-C9A2-4492-82D1-BF31A8241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11AA058-2FE0-479C-A072-28D440247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50914786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525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36CD965-5DE5-475B-A0E5-828CBC929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THE PLATFORM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E05C10-B70E-412F-B41C-33E5A7E05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F7FBFF"/>
                </a:solidFill>
              </a:defRPr>
            </a:pPr>
            <a:r>
              <a:rPr sz="2550" b="1">
                <a:solidFill>
                  <a:srgbClr val="F7FBFF"/>
                </a:solidFill>
              </a:rPr>
              <a:t>GHBI connects provider workflow and individual context - with clear product boundaries.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3B2FAD-FD37-4DB4-A4A3-F0E965CF2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CBDCE8"/>
                </a:solidFill>
              </a:defRPr>
            </a:pPr>
            <a:r>
              <a:rPr sz="1275" b="0">
                <a:solidFill>
                  <a:srgbClr val="CBDCE8"/>
                </a:solidFill>
              </a:rPr>
              <a:t>The healthcare thesis centers on Global Platform and the upcoming My Functional Journey app.</a:t>
            </a:r>
          </a:p>
        </p:txBody>
      </p:sp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5754ae54d14310"/>
          <a:srcRect xmlns:a="http://schemas.openxmlformats.org/drawingml/2006/main" l="11798" t="0" r="1179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239000" y="2133600"/>
            <a:ext cx="4267200" cy="3143250"/>
          </a:xfrm>
          <a:prstGeom xmlns:a="http://schemas.openxmlformats.org/drawingml/2006/main" prst="roundRect">
            <a:avLst>
              <a:gd name="adj" fmla="val 4848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9F66AC-42CE-4730-A64E-3FB4ED93D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0980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GLOBAL PLATFORM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4EBBC2-1AAD-4B50-AB07-1E7C3A678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33650"/>
            <a:ext cx="5334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F7FBFF"/>
                </a:solidFill>
              </a:defRPr>
            </a:pPr>
            <a:r>
              <a:rPr sz="2100" b="1">
                <a:solidFill>
                  <a:srgbClr val="F7FBFF"/>
                </a:solidFill>
              </a:rPr>
              <a:t>Provider web platform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5FBE1F-204C-4EEF-8B39-A873EEBB7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048000"/>
            <a:ext cx="56197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C8D9E4"/>
                </a:solidFill>
              </a:defRPr>
            </a:pPr>
            <a:r>
              <a:rPr sz="1350" b="0">
                <a:solidFill>
                  <a:srgbClr val="C8D9E4"/>
                </a:solidFill>
              </a:rPr>
              <a:t>Standardized capture, repeat assessment, structured reporting and longitudinal review. AI-assisted EMR interoperability is planned, not currently active.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C2FFB9E-7AF4-458C-9C00-912BE8DCE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71950"/>
            <a:ext cx="51435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B4B6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B388DE-6181-4625-BECF-804D79059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1960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MY FUNCTIONAL JOURNEY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4B1BCD8-C0EC-4B5B-BFE6-277513C06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43450"/>
            <a:ext cx="5334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F7FBFF"/>
                </a:solidFill>
              </a:defRPr>
            </a:pPr>
            <a:r>
              <a:rPr sz="2100" b="1">
                <a:solidFill>
                  <a:srgbClr val="F7FBFF"/>
                </a:solidFill>
              </a:rPr>
              <a:t>Upcoming consumer companion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A529C57-78CE-461E-9F23-AE62AA348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238750"/>
            <a:ext cx="56197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C8D9E4"/>
                </a:solidFill>
              </a:defRPr>
            </a:pPr>
            <a:r>
              <a:rPr sz="1350" b="0">
                <a:solidFill>
                  <a:srgbClr val="C8D9E4"/>
                </a:solidFill>
              </a:rPr>
              <a:t>Educational and organizational support for functional information, goals and progress. Not diagnosis or treatment.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3AB468-E012-45F7-9EAE-04826A99D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5467350"/>
            <a:ext cx="42672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050" b="0">
                <a:solidFill>
                  <a:srgbClr val="B7C8D4"/>
                </a:solidFill>
              </a:defRPr>
            </a:pPr>
            <a:r>
              <a:rPr sz="1050" b="0">
                <a:solidFill>
                  <a:srgbClr val="B7C8D4"/>
                </a:solidFill>
              </a:rPr>
              <a:t>XOX26 is a separate creator/teleprompter product and is outside the healthcare investment thesis.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3820D27-B735-4749-BC05-67C7AFAA9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9445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BB598FA-A71C-412C-A050-6712C8EEB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8EABBE"/>
                </a:solidFill>
              </a:defRPr>
            </a:pPr>
            <a:r>
              <a:rPr sz="675" b="1">
                <a:solidFill>
                  <a:srgbClr val="8EABBE"/>
                </a:solidFill>
              </a:rPr>
              <a:t>GLOBAL HUMAN BIOMECHANICS INTELLIGENCE SYSTEMS, INC.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900B591-8587-4BDD-9D24-95509894A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7BE4DD"/>
                </a:solidFill>
              </a:defRPr>
            </a:pPr>
            <a:r>
              <a:rPr sz="750" b="1">
                <a:solidFill>
                  <a:srgbClr val="7BE4DD"/>
                </a:solidFill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12299267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8E6EEB9-DC94-4E55-86D7-F55EDEEE7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CURRENT PRODUCT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C67593-B042-454B-8FCF-D28167F98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The alpha/MVP already supports a focused, testable workflow.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1ED87B-653F-4198-B64A-AB4532055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Scope is deliberately separated from future capabilities to avoid overstating maturity.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C3ECC2-9765-4FB5-B815-03F6EDAED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9075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CURRENT ALPHA / MVP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A5B56D-1B7E-48B6-81BC-6E9A56EB3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90800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75CE45-0D35-480C-B5E8-4911B70E5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2533650"/>
            <a:ext cx="4953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Smartphone posture and range-of-motion workflow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CDFC71-A15B-40EF-BDC6-E5A7F920D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05752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12084AF-1389-4ADD-9D98-E40FEEDDF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3000375"/>
            <a:ext cx="4953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Full-body 2D landmark tracking (60+ landmarks)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56CFF6E-8CC1-4E9D-A71A-2B60AAFB7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524250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EF591C3-5F71-462D-AE39-9277265A4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3467100"/>
            <a:ext cx="4953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061525"/>
                </a:solidFill>
              </a:defRPr>
            </a:pPr>
            <a:r>
              <a:rPr sz="1275" b="0">
                <a:solidFill>
                  <a:srgbClr val="061525"/>
                </a:solidFill>
              </a:rPr>
              <a:t>Angle extraction and basic metrics engine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414D13-A3B2-4907-9334-BDDECB658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99097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1785768-CC2E-4B46-85E8-56142E823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3933825"/>
            <a:ext cx="4953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061525"/>
                </a:solidFill>
              </a:defRPr>
            </a:pPr>
            <a:r>
              <a:rPr sz="1275" b="0">
                <a:solidFill>
                  <a:srgbClr val="061525"/>
                </a:solidFill>
              </a:rPr>
              <a:t>25 integrated patient-reported surveys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68BD95A-D5C8-41A4-AF3F-D51A0613F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57700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C1B05D-86FC-4820-903E-D463DBD28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4400550"/>
            <a:ext cx="4953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061525"/>
                </a:solidFill>
              </a:defRPr>
            </a:pPr>
            <a:r>
              <a:rPr sz="1275" b="0">
                <a:solidFill>
                  <a:srgbClr val="061525"/>
                </a:solidFill>
              </a:rPr>
              <a:t>Structured reports and repeat assessment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6B0424F-9849-48E0-9D21-F26A2A523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2442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97B17A5-9031-4104-B3EF-C351EF341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4867275"/>
            <a:ext cx="4953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061525"/>
                </a:solidFill>
              </a:defRPr>
            </a:pPr>
            <a:r>
              <a:rPr sz="1275" b="0">
                <a:solidFill>
                  <a:srgbClr val="061525"/>
                </a:solidFill>
              </a:rPr>
              <a:t>Secure cloud foundation and web administration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B0E694F-778E-4402-A67A-7A3343168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2095500"/>
            <a:ext cx="5029200" cy="3390900"/>
          </a:xfrm>
          <a:prstGeom xmlns:a="http://schemas.openxmlformats.org/drawingml/2006/main" prst="roundRect">
            <a:avLst>
              <a:gd name="adj" fmla="val 4494"/>
            </a:avLst>
          </a:prstGeom>
          <a:solidFill xmlns:a="http://schemas.openxmlformats.org/drawingml/2006/main">
            <a:srgbClr val="EAF7F6"/>
          </a:solidFill>
          <a:ln xmlns:a="http://schemas.openxmlformats.org/drawingml/2006/main" w="9525">
            <a:solidFill>
              <a:srgbClr val="BFE7E3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F6C5ACC-6931-4D2D-879D-1DE4EB5F2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2400300"/>
            <a:ext cx="4191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PLANNED - REQUIRES VALIDATION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B6D0163-A8A3-471B-B1F0-CB31151D8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2819400"/>
            <a:ext cx="4191000" cy="2190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0">
                <a:solidFill>
                  <a:srgbClr val="061525"/>
                </a:solidFill>
              </a:defRPr>
            </a:pPr>
            <a:r>
              <a:rPr sz="1500" b="0">
                <a:solidFill>
                  <a:srgbClr val="061525"/>
                </a:solidFill>
              </a:rPr>
              <a:t>Provider workspace hardening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061525"/>
                </a:solidFill>
              </a:defRPr>
            </a:pPr>
            <a:r>
              <a:rPr sz="1500" b="0">
                <a:solidFill>
                  <a:srgbClr val="061525"/>
                </a:solidFill>
              </a:rPr>
              <a:t>Secure file ingestion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061525"/>
                </a:solidFill>
              </a:defRPr>
            </a:pPr>
            <a:r>
              <a:rPr sz="1500" b="0">
                <a:solidFill>
                  <a:srgbClr val="061525"/>
                </a:solidFill>
              </a:rPr>
              <a:t>Interoperability and EMR connectivity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061525"/>
                </a:solidFill>
              </a:defRPr>
            </a:pPr>
            <a:r>
              <a:rPr sz="1500" b="0">
                <a:solidFill>
                  <a:srgbClr val="061525"/>
                </a:solidFill>
              </a:rPr>
              <a:t>Independent reliability and usability studies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061525"/>
                </a:solidFill>
              </a:defRPr>
            </a:pPr>
            <a:r>
              <a:rPr sz="1500" b="0">
                <a:solidFill>
                  <a:srgbClr val="061525"/>
                </a:solidFill>
              </a:rPr>
              <a:t>Enterprise deployment controls</a:t>
            </a:r>
          </a:p>
          <a:p xmlns:a="http://schemas.openxmlformats.org/drawingml/2006/main">
            <a:pPr algn="l">
              <a:buNone/>
              <a:defRPr sz="1500" b="0">
                <a:solidFill>
                  <a:srgbClr val="061525"/>
                </a:solidFill>
              </a:defRPr>
            </a:pPr>
            <a:r>
              <a:rPr sz="1500" b="0">
                <a:solidFill>
                  <a:srgbClr val="061525"/>
                </a:solidFill>
              </a:rPr>
              <a:t>AI-assisted longitudinal decision support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5675249-DD4D-44C1-B5D9-154B9F006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810250"/>
            <a:ext cx="108204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No current integration with Epic, Oracle Health/Cerner, athenahealth or any other named EMR vendor is claimed.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BEE3597-AEED-45B6-BA0D-427095BF3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1954B11-3CCF-404A-A515-D94F720A3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90F7FB7-3250-4340-8CF6-63A3688E3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54772326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EEF5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413AF15-0484-4057-9B3A-5AB0DAE25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EARLY EVIDENCE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9FFC02-40B9-4546-94BE-BF25A7019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The working product has crossed from thesis into structured use.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252FA1-A513-49A6-A693-AAE099D0B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These figures demonstrate product progress - not clinical validation, diagnostic performance or commercial traction.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ED25C5-6BDF-4C0B-B2C2-C325CF06E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57450"/>
            <a:ext cx="2190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850" b="1">
                <a:solidFill>
                  <a:srgbClr val="20C7BD"/>
                </a:solidFill>
              </a:defRPr>
            </a:pPr>
            <a:r>
              <a:rPr sz="2850" b="1">
                <a:solidFill>
                  <a:srgbClr val="20C7BD"/>
                </a:solidFill>
              </a:rPr>
              <a:t>60+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0F99E8-DDE7-4B3B-A705-13D193129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000375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preliminary structured captures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9281A6-0A9E-4EFE-94C8-908C3651C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33750" y="2457450"/>
            <a:ext cx="2190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850" b="1">
                <a:solidFill>
                  <a:srgbClr val="20C7BD"/>
                </a:solidFill>
              </a:defRPr>
            </a:pPr>
            <a:r>
              <a:rPr sz="2850" b="1">
                <a:solidFill>
                  <a:srgbClr val="20C7BD"/>
                </a:solidFill>
              </a:rPr>
              <a:t>60+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17D0DD-BA62-4B38-857F-AB2280313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33750" y="3000375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anatomical landmarks in workflow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8F2837-5ECF-479D-B7A1-CCFCB77A0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81700" y="2457450"/>
            <a:ext cx="2190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850" b="1">
                <a:solidFill>
                  <a:srgbClr val="20C7BD"/>
                </a:solidFill>
              </a:defRPr>
            </a:pPr>
            <a:r>
              <a:rPr sz="2850" b="1">
                <a:solidFill>
                  <a:srgbClr val="20C7BD"/>
                </a:solidFill>
              </a:rPr>
              <a:t>25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CC932B-8258-45C0-9F6B-A3CC27A7B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81700" y="3000375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integrated surveys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DDD2FC4-5651-4326-AF0C-9FBBD844A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2457450"/>
            <a:ext cx="2190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850" b="1">
                <a:solidFill>
                  <a:srgbClr val="20C7BD"/>
                </a:solidFill>
              </a:defRPr>
            </a:pPr>
            <a:r>
              <a:rPr sz="2850" b="1">
                <a:solidFill>
                  <a:srgbClr val="20C7BD"/>
                </a:solidFill>
              </a:rPr>
              <a:t>2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D67A9CF-DF5E-46C3-AD33-E81EE24EA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9650" y="3000375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early clinical settings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CD7AFEF-AB2F-434D-A476-1A4F0F471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943350"/>
            <a:ext cx="10820400" cy="1352550"/>
          </a:xfrm>
          <a:prstGeom xmlns:a="http://schemas.openxmlformats.org/drawingml/2006/main" prst="roundRect">
            <a:avLst>
              <a:gd name="adj" fmla="val 845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E279BE3-F760-47D9-A294-74479FDC6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" y="4248150"/>
            <a:ext cx="3429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025" b="1">
                <a:solidFill>
                  <a:srgbClr val="061525"/>
                </a:solidFill>
              </a:defRPr>
            </a:pPr>
            <a:r>
              <a:rPr sz="2025" b="1">
                <a:solidFill>
                  <a:srgbClr val="061525"/>
                </a:solidFill>
              </a:rPr>
              <a:t>1 longitudinal workflow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F08FFEA-FD1C-4A33-B693-2B0D4A9E8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171950"/>
            <a:ext cx="65532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607488"/>
                </a:solidFill>
              </a:defRPr>
            </a:pPr>
            <a:r>
              <a:rPr sz="1350" b="0">
                <a:solidFill>
                  <a:srgbClr val="607488"/>
                </a:solidFill>
              </a:rPr>
              <a:t>The system can organize repeated observations across time - the foundation for the longitudinal data thesis.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09E3BFE-E372-41D4-9DEE-E352B8775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62600"/>
            <a:ext cx="10820400" cy="4572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6E5"/>
          </a:solidFill>
          <a:ln xmlns:a="http://schemas.openxmlformats.org/drawingml/2006/main" w="9525">
            <a:solidFill>
              <a:srgbClr val="F1D39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AC21F08-25C7-4ECB-8778-34D14A44E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5686425"/>
            <a:ext cx="10382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1">
                <a:solidFill>
                  <a:srgbClr val="74510A"/>
                </a:solidFill>
              </a:defRPr>
            </a:pPr>
            <a:r>
              <a:rPr sz="1125" b="1">
                <a:solidFill>
                  <a:srgbClr val="74510A"/>
                </a:solidFill>
              </a:rPr>
              <a:t>Evidence boundary: validation, outcome studies, paid pilots and recurring revenue remain milestones ahead.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B3F3ECC-DDB7-44D9-B8CE-293C63AFF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2E7B842-DBA6-4919-99CC-AABFF0C9E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96AA675-A207-4550-8D3C-B3ADC5191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35684598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5B51945-AB24-4084-B059-B2AAFBDE6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MARKET ENTRY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0E7BBB-EC80-4672-AEDF-23423871B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Start where the founder understands the workflow; expand where longitudinal function matters.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1EA50C-32BE-41C4-9D40-ED05A60D9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GHBI is using a focused provider wedge instead of claiming every market at once.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CBA1AA-FC86-4BF3-AABB-2024E1094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81250"/>
            <a:ext cx="3333750" cy="1333500"/>
          </a:xfrm>
          <a:prstGeom xmlns:a="http://schemas.openxmlformats.org/drawingml/2006/main" prst="roundRect">
            <a:avLst>
              <a:gd name="adj" fmla="val 857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4D0AEE-9EC1-4E64-B808-69EAEB8BE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590800"/>
            <a:ext cx="361950" cy="3619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08A71D-5B8E-4050-9FDF-EED168697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657475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buNone/>
              <a:defRPr sz="1200" b="1">
                <a:solidFill>
                  <a:srgbClr val="061525"/>
                </a:solidFill>
              </a:defRPr>
            </a:pPr>
            <a:r>
              <a:rPr sz="1200" b="1">
                <a:solidFill>
                  <a:srgbClr val="061525"/>
                </a:solidFill>
              </a:rPr>
              <a:t>1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7F797F-DED8-43AB-A6D4-851D28FA1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09700" y="2571750"/>
            <a:ext cx="2333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061525"/>
                </a:solidFill>
              </a:defRPr>
            </a:pPr>
            <a:r>
              <a:rPr sz="1500" b="1">
                <a:solidFill>
                  <a:srgbClr val="061525"/>
                </a:solidFill>
              </a:rPr>
              <a:t>Design partners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EFEBC7-AB9C-4662-9F3A-B2CA4397D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09700" y="2895600"/>
            <a:ext cx="2333625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050" b="0">
                <a:solidFill>
                  <a:srgbClr val="607488"/>
                </a:solidFill>
              </a:defRPr>
            </a:pPr>
            <a:r>
              <a:rPr sz="1050" b="0">
                <a:solidFill>
                  <a:srgbClr val="607488"/>
                </a:solidFill>
              </a:rPr>
              <a:t>3-5 musculoskeletal and rehabilitation-focused clinics to refine workflow, reliability and buyer value.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BD010C-4313-4388-81CD-CEAAF9326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29125" y="2381250"/>
            <a:ext cx="3333750" cy="1333500"/>
          </a:xfrm>
          <a:prstGeom xmlns:a="http://schemas.openxmlformats.org/drawingml/2006/main" prst="roundRect">
            <a:avLst>
              <a:gd name="adj" fmla="val 857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1460C0F-7A7D-42F9-93DC-F99CFC202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38675" y="2590800"/>
            <a:ext cx="361950" cy="3619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BEA"/>
          </a:solidFill>
          <a:ln xmlns:a="http://schemas.openxmlformats.org/drawingml/2006/main" w="9525">
            <a:solidFill>
              <a:srgbClr val="2E7BE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115F4DE-BA4E-459B-8A09-63D713792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38675" y="2657475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buNone/>
              <a:defRPr sz="1200" b="1">
                <a:solidFill>
                  <a:srgbClr val="061525"/>
                </a:solidFill>
              </a:defRPr>
            </a:pPr>
            <a:r>
              <a:rPr sz="1200" b="1">
                <a:solidFill>
                  <a:srgbClr val="061525"/>
                </a:solidFill>
              </a:rPr>
              <a:t>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23CC61D-9719-4CAB-93B3-8958331F9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53025" y="2571750"/>
            <a:ext cx="2333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061525"/>
                </a:solidFill>
              </a:defRPr>
            </a:pPr>
            <a:r>
              <a:rPr sz="1500" b="1">
                <a:solidFill>
                  <a:srgbClr val="061525"/>
                </a:solidFill>
              </a:rPr>
              <a:t>Paid provider pilots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B82969F-B6DE-4240-BDF1-F30915966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53025" y="2895600"/>
            <a:ext cx="2333625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050" b="0">
                <a:solidFill>
                  <a:srgbClr val="607488"/>
                </a:solidFill>
              </a:defRPr>
            </a:pPr>
            <a:r>
              <a:rPr sz="1050" b="0">
                <a:solidFill>
                  <a:srgbClr val="607488"/>
                </a:solidFill>
              </a:rPr>
              <a:t>Convert validated workflows into time-bounded deployments with explicit success criteria.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24066C3-D137-41A8-847F-FC0C63BD4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381250"/>
            <a:ext cx="3333750" cy="1333500"/>
          </a:xfrm>
          <a:prstGeom xmlns:a="http://schemas.openxmlformats.org/drawingml/2006/main" prst="roundRect">
            <a:avLst>
              <a:gd name="adj" fmla="val 857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7AEB06C-E466-4294-BA5F-918D34296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590800"/>
            <a:ext cx="361950" cy="3619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F47C5B6-CD2D-4920-9531-CAB5BB71F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657475"/>
            <a:ext cx="361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ctr">
              <a:buNone/>
              <a:defRPr sz="1200" b="1">
                <a:solidFill>
                  <a:srgbClr val="061525"/>
                </a:solidFill>
              </a:defRPr>
            </a:pPr>
            <a:r>
              <a:rPr sz="1200" b="1">
                <a:solidFill>
                  <a:srgbClr val="061525"/>
                </a:solidFill>
              </a:rPr>
              <a:t>3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66B2F40-67BE-4EE0-94B9-08E9C1E86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2571750"/>
            <a:ext cx="2333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061525"/>
                </a:solidFill>
              </a:defRPr>
            </a:pPr>
            <a:r>
              <a:rPr sz="1500" b="1">
                <a:solidFill>
                  <a:srgbClr val="061525"/>
                </a:solidFill>
              </a:rPr>
              <a:t>Enterprise expansion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83086F6-8852-448F-B23B-5389D5C1B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2895600"/>
            <a:ext cx="2333625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050" b="0">
                <a:solidFill>
                  <a:srgbClr val="607488"/>
                </a:solidFill>
              </a:defRPr>
            </a:pPr>
            <a:r>
              <a:rPr sz="1050" b="0">
                <a:solidFill>
                  <a:srgbClr val="607488"/>
                </a:solidFill>
              </a:rPr>
              <a:t>Occupational health, research and health-system partnerships after evidence and controls mature.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FA992B8-B2BF-4816-A8A0-B65301E2E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00250" y="4000500"/>
            <a:ext cx="8172450" cy="285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5A9428D-A3E3-4010-B835-118EBDC258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14850"/>
            <a:ext cx="2286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Initial buyer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8117F30-FDC2-40D2-BC66-6F10BA2C6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838700"/>
            <a:ext cx="5000625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61525"/>
                </a:solidFill>
              </a:defRPr>
            </a:pPr>
            <a:r>
              <a:rPr sz="1350" b="1">
                <a:solidFill>
                  <a:srgbClr val="061525"/>
                </a:solidFill>
              </a:rPr>
              <a:t>Clinic owner, clinical director or innovation lead seeking repeatable functional documentation and progress review.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4141569-2BE6-4B15-8233-B55CC0DD5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4514850"/>
            <a:ext cx="2286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Expansion logic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BAA8889-7413-4F2D-B65E-B3F6CEA9B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4838700"/>
            <a:ext cx="50292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61525"/>
                </a:solidFill>
              </a:defRPr>
            </a:pPr>
            <a:r>
              <a:rPr sz="1350" b="1">
                <a:solidFill>
                  <a:srgbClr val="061525"/>
                </a:solidFill>
              </a:rPr>
              <a:t>The same longitudinal layer can support larger deployments once validation, security and interoperability are proven.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024A7F6-8EAF-4652-B857-D35C0A14A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E493F3F-35AB-40C4-BC80-D59B5A58F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4BC5E19-75F2-45B1-85F0-CC5FF525E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72883105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525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EF676C8-E75E-4815-9363-48B9E1C56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BUSINESS MODEL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42D074-08B3-4359-8257-AB36BC14F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F7FBFF"/>
                </a:solidFill>
              </a:defRPr>
            </a:pPr>
            <a:r>
              <a:rPr sz="2550" b="1">
                <a:solidFill>
                  <a:srgbClr val="F7FBFF"/>
                </a:solidFill>
              </a:rPr>
              <a:t>A staged revenue model aligned to product maturity and buyer complexity.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7F9742-62DC-4591-A480-8BB163652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CBDCE8"/>
                </a:solidFill>
              </a:defRPr>
            </a:pPr>
            <a:r>
              <a:rPr sz="1275" b="0">
                <a:solidFill>
                  <a:srgbClr val="CBDCE8"/>
                </a:solidFill>
              </a:rPr>
              <a:t>Pricing remains a customer-discovery assumption until pilots validate willingness to pay.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CEBC46-EB87-44F2-9D39-7155FAF87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43150"/>
            <a:ext cx="3257550" cy="2571750"/>
          </a:xfrm>
          <a:prstGeom xmlns:a="http://schemas.openxmlformats.org/drawingml/2006/main" prst="roundRect">
            <a:avLst>
              <a:gd name="adj" fmla="val 444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9E837F-955E-4A0C-82B0-0CF100068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43150"/>
            <a:ext cx="57150" cy="25717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10A5CF-F532-4EF7-A6EF-60C2E61E9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55270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20C7BD"/>
                </a:solidFill>
              </a:defRPr>
            </a:pPr>
            <a:r>
              <a:rPr sz="825" b="1">
                <a:solidFill>
                  <a:srgbClr val="20C7BD"/>
                </a:solidFill>
              </a:rPr>
              <a:t>FIRST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1A8E8A5-A367-4ADF-B036-DF3A659A4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81940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Clinic SaaS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9FF934A-E3EA-44A4-A2BA-EF5F74546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314700"/>
            <a:ext cx="2838450" cy="1447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Planned recurring subscriptions for provider access, workflows, reporting and longitudinal review.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67EB91B-7E4F-4C06-8AB6-83D82FF73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67225" y="2343150"/>
            <a:ext cx="3257550" cy="2571750"/>
          </a:xfrm>
          <a:prstGeom xmlns:a="http://schemas.openxmlformats.org/drawingml/2006/main" prst="roundRect">
            <a:avLst>
              <a:gd name="adj" fmla="val 444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75C6D2-3171-4A41-8BD5-002A573CE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67225" y="2343150"/>
            <a:ext cx="57150" cy="25717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E7BEA"/>
          </a:solidFill>
          <a:ln xmlns:a="http://schemas.openxmlformats.org/drawingml/2006/main" w="9525">
            <a:solidFill>
              <a:srgbClr val="2E7BE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BE916F-9EA2-4BAE-9BC4-E9D5EBC21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255270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2E7BEA"/>
                </a:solidFill>
              </a:defRPr>
            </a:pPr>
            <a:r>
              <a:rPr sz="825" b="1">
                <a:solidFill>
                  <a:srgbClr val="2E7BEA"/>
                </a:solidFill>
              </a:rPr>
              <a:t>THEN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1571AE4-136B-40E9-A793-B2A61230D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281940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Enterprise licensing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B67A779-695B-4F9A-98D0-FE13E3AE6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3314700"/>
            <a:ext cx="2838450" cy="1447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Annual licenses plus implementation and integration services for larger organizations.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8FC54D8-EC35-4651-85DA-D715F9A65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48650" y="2343150"/>
            <a:ext cx="3257550" cy="2571750"/>
          </a:xfrm>
          <a:prstGeom xmlns:a="http://schemas.openxmlformats.org/drawingml/2006/main" prst="roundRect">
            <a:avLst>
              <a:gd name="adj" fmla="val 444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8EA589-0EAA-44C1-BF3E-1C4A1BCF9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48650" y="2343150"/>
            <a:ext cx="57150" cy="25717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1E846A9-303A-46C7-A928-32BE9513E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55270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8B5CF6"/>
                </a:solidFill>
              </a:defRPr>
            </a:pPr>
            <a:r>
              <a:rPr sz="825" b="1">
                <a:solidFill>
                  <a:srgbClr val="8B5CF6"/>
                </a:solidFill>
              </a:rPr>
              <a:t>LATER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62C4B28-9AEF-4FCD-A3EF-864517DBA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81940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Consumer premium + API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FF8DFF0-6C35-4B35-AFE2-7D3FED67C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3314700"/>
            <a:ext cx="2838450" cy="1447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Optional My Functional Journey premium features and controlled research/API access after governance matures.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B013EE5-FCEA-4E22-8AA6-AF058B2F4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72100"/>
            <a:ext cx="171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7BE4DD"/>
                </a:solidFill>
              </a:defRPr>
            </a:pPr>
            <a:r>
              <a:rPr sz="900" b="1">
                <a:solidFill>
                  <a:srgbClr val="7BE4DD"/>
                </a:solidFill>
              </a:rPr>
              <a:t>Revenue status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5154523-A8B9-49EC-875F-579F93EC9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81250" y="5314950"/>
            <a:ext cx="6858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7FBFF"/>
                </a:solidFill>
              </a:defRPr>
            </a:pPr>
            <a:r>
              <a:rPr sz="1500" b="1">
                <a:solidFill>
                  <a:srgbClr val="F7FBFF"/>
                </a:solidFill>
              </a:rPr>
              <a:t>Pre-revenue | Founder-funded MVP | $0 institutional capital to date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47333C5-6CFB-464F-8CE4-902A8B3BE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829300"/>
            <a:ext cx="9239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A7BDCC"/>
                </a:solidFill>
              </a:defRPr>
            </a:pPr>
            <a:r>
              <a:rPr sz="1125" b="0">
                <a:solidFill>
                  <a:srgbClr val="A7BDCC"/>
                </a:solidFill>
              </a:rPr>
              <a:t>A detailed pricing model and unit economics belong in diligence, not in unsupported public claims.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5DDFC7B-8670-465B-BB8E-3A2867110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9445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81DC154-B937-4D4C-85E0-E2E184DC8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8EABBE"/>
                </a:solidFill>
              </a:defRPr>
            </a:pPr>
            <a:r>
              <a:rPr sz="675" b="1">
                <a:solidFill>
                  <a:srgbClr val="8EABBE"/>
                </a:solidFill>
              </a:rPr>
              <a:t>GLOBAL HUMAN BIOMECHANICS INTELLIGENCE SYSTEMS, INC.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F82ED21-B9D1-4BB8-BA6C-67FF8FA6B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7BE4DD"/>
                </a:solidFill>
              </a:defRPr>
            </a:pPr>
            <a:r>
              <a:rPr sz="750" b="1">
                <a:solidFill>
                  <a:srgbClr val="7BE4DD"/>
                </a:solidFill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40518305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A3266C2-F8CE-4611-BD09-1352556D7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DEFENSIBILITY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6161DE-8188-442A-9808-B919297AB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The moat is the combination of IP, longitudinal structure and founder-developed workflow knowledge.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FA3B91-3C0A-401A-BCCB-F16F6942B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GHBI is not positioning a generic AI wrapper as defensibility.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FB3991-AC23-4C66-9A62-21CA99167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66950"/>
            <a:ext cx="3257550" cy="2743200"/>
          </a:xfrm>
          <a:prstGeom xmlns:a="http://schemas.openxmlformats.org/drawingml/2006/main" prst="roundRect">
            <a:avLst>
              <a:gd name="adj" fmla="val 41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801C6C-DDD9-483D-814C-F59C443B2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66950"/>
            <a:ext cx="57150" cy="27432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C7BD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8D4043-E0AA-4D8B-96C5-B5878CA82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47650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20C7BD"/>
                </a:solidFill>
              </a:defRPr>
            </a:pPr>
            <a:r>
              <a:rPr sz="825" b="1">
                <a:solidFill>
                  <a:srgbClr val="20C7BD"/>
                </a:solidFill>
              </a:rPr>
              <a:t>IP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64027F-E950-4716-9619-5A186DEC6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74320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Patent-pending portfolio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DEE2D5-419C-434E-9A98-4FC8B62F3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38500"/>
            <a:ext cx="28384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Multiple U.S. patent-pending applications cover core systems and methods. Foundational application 19/403,813 is referenced in company records.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4512110-1EFC-4BB0-9A01-9E68DFC21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67225" y="2266950"/>
            <a:ext cx="3257550" cy="2743200"/>
          </a:xfrm>
          <a:prstGeom xmlns:a="http://schemas.openxmlformats.org/drawingml/2006/main" prst="roundRect">
            <a:avLst>
              <a:gd name="adj" fmla="val 41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0DDCE4C-A491-45AB-8AE8-612B5BAE4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67225" y="2266950"/>
            <a:ext cx="57150" cy="27432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E7BEA"/>
          </a:solidFill>
          <a:ln xmlns:a="http://schemas.openxmlformats.org/drawingml/2006/main" w="9525">
            <a:solidFill>
              <a:srgbClr val="2E7BE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FC3C0D-D74E-4C7B-8128-B869E6B78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247650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2E7BEA"/>
                </a:solidFill>
              </a:defRPr>
            </a:pPr>
            <a:r>
              <a:rPr sz="825" b="1">
                <a:solidFill>
                  <a:srgbClr val="2E7BEA"/>
                </a:solidFill>
              </a:rPr>
              <a:t>DATA ARCHITECTURE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B69CE9-19E7-4174-9F93-2F18891B3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274320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Longitudinal structure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472A07-B5F3-451E-8F46-D304A8C26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95825" y="3238500"/>
            <a:ext cx="28384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Repeatable capture plus context creates a functional timeline that can become more valuable as validated deployments grow.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99260B-17A3-44E8-BA9B-F46FAA1AF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48650" y="2266950"/>
            <a:ext cx="3257550" cy="2743200"/>
          </a:xfrm>
          <a:prstGeom xmlns:a="http://schemas.openxmlformats.org/drawingml/2006/main" prst="roundRect">
            <a:avLst>
              <a:gd name="adj" fmla="val 41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1438F1E-94E6-4DD0-A1B7-7B48229FC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48650" y="2266950"/>
            <a:ext cx="57150" cy="27432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4B740"/>
          </a:solidFill>
          <a:ln xmlns:a="http://schemas.openxmlformats.org/drawingml/2006/main" w="9525">
            <a:solidFill>
              <a:srgbClr val="F4B740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1548758-D1A0-4821-9D05-296F86544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476500"/>
            <a:ext cx="2838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825" b="1">
                <a:solidFill>
                  <a:srgbClr val="F4B740"/>
                </a:solidFill>
              </a:defRPr>
            </a:pPr>
            <a:r>
              <a:rPr sz="825" b="1">
                <a:solidFill>
                  <a:srgbClr val="F4B740"/>
                </a:solidFill>
              </a:rPr>
              <a:t>KNOW-HOW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4C660A2-D8EC-4864-8926-4137DAEE6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743200"/>
            <a:ext cx="28384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Clinical workflow fit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540D520-D7F8-4280-8F7E-2149A6084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3238500"/>
            <a:ext cx="28384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Direct experience with 1,500+ musculoskeletal patients informs what providers can realistically capture, review and use.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23985F5-1896-4705-AA93-23F93DD8A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467350"/>
            <a:ext cx="2000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0C7F79"/>
                </a:solidFill>
              </a:defRPr>
            </a:pPr>
            <a:r>
              <a:rPr sz="900" b="1">
                <a:solidFill>
                  <a:srgbClr val="0C7F79"/>
                </a:solidFill>
              </a:rPr>
              <a:t>Diligence package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1AED74F-BB99-4A3C-BE28-6D8D57014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09850" y="5410200"/>
            <a:ext cx="8896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Patent schedules, chain-of-title/IP assignments, technical contracts and security documentation should be reviewed under NDA.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3716F75-56B4-48C4-BE0E-E2FCA6DFD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D026CEC-E4BF-44F3-9677-DCED7978C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E565C48-37B8-4879-A13E-39EDF1BE5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9075353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EEF5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816C8BE-8CE2-42D1-83D9-C05DD61C3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COMPETITIVE POSITION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295351-F88D-4382-A156-70CA2948D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GHBI sits between systems of record and point-solution measurement tools.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382D19-A70F-4CAD-AD07-248589403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The strategy is to connect repeatable functional signals over time, not replace every adjacent system.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70B517-A177-42CD-A00C-E3AA0AB69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43125"/>
            <a:ext cx="266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607488"/>
                </a:solidFill>
              </a:defRPr>
            </a:pPr>
            <a:r>
              <a:rPr sz="900" b="1">
                <a:solidFill>
                  <a:srgbClr val="607488"/>
                </a:solidFill>
              </a:rPr>
              <a:t>ALTERNATIVE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83D742-CF1F-461B-A075-A71D89771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2143125"/>
            <a:ext cx="3238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607488"/>
                </a:solidFill>
              </a:defRPr>
            </a:pPr>
            <a:r>
              <a:rPr sz="900" b="1">
                <a:solidFill>
                  <a:srgbClr val="607488"/>
                </a:solidFill>
              </a:rPr>
              <a:t>WHAT IT DOES WELL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BD67F9-3393-4D95-AF8F-FAA3D4981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143125"/>
            <a:ext cx="4000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0C7F79"/>
                </a:solidFill>
              </a:defRPr>
            </a:pPr>
            <a:r>
              <a:rPr sz="900" b="1">
                <a:solidFill>
                  <a:srgbClr val="0C7F79"/>
                </a:solidFill>
              </a:rPr>
              <a:t>GHBI DIFFERENTIATION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7CB426-6EDF-418A-8BC0-355E900FC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7650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7FBFC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D140F94-5B69-4F2C-82D4-629C1378B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638425"/>
            <a:ext cx="2457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EMR / system of record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934445F-36EF-49FC-85AF-1EACEE4AA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2638425"/>
            <a:ext cx="3238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0">
                <a:solidFill>
                  <a:srgbClr val="607488"/>
                </a:solidFill>
              </a:defRPr>
            </a:pPr>
            <a:r>
              <a:rPr sz="1200" b="0">
                <a:solidFill>
                  <a:srgbClr val="607488"/>
                </a:solidFill>
              </a:rPr>
              <a:t>Visits, orders, records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826ADA8-74E4-4288-8109-30C0BC08B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590800"/>
            <a:ext cx="4095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1">
                <a:solidFill>
                  <a:srgbClr val="061525"/>
                </a:solidFill>
              </a:defRPr>
            </a:pPr>
            <a:r>
              <a:rPr sz="1200" b="1">
                <a:solidFill>
                  <a:srgbClr val="061525"/>
                </a:solidFill>
              </a:rPr>
              <a:t>Longitudinal functional measurement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033271-A49A-48CF-8735-FB6768624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1945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85230A7-5A67-4A05-BF20-37741DB09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381375"/>
            <a:ext cx="2457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Posture or gait point tool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C5A322-4C00-4BDB-BC4F-84A91749C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3381375"/>
            <a:ext cx="3238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0">
                <a:solidFill>
                  <a:srgbClr val="607488"/>
                </a:solidFill>
              </a:defRPr>
            </a:pPr>
            <a:r>
              <a:rPr sz="1200" b="0">
                <a:solidFill>
                  <a:srgbClr val="607488"/>
                </a:solidFill>
              </a:rPr>
              <a:t>One modality or snapshot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E57CFD7-9CC6-4959-A2B3-EE31243E9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333750"/>
            <a:ext cx="4095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1">
                <a:solidFill>
                  <a:srgbClr val="061525"/>
                </a:solidFill>
              </a:defRPr>
            </a:pPr>
            <a:r>
              <a:rPr sz="1200" b="1">
                <a:solidFill>
                  <a:srgbClr val="061525"/>
                </a:solidFill>
              </a:rPr>
              <a:t>Multimodal context across repeated assessments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553033-1591-4EE1-BF57-2E7451114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96240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7FBFC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18309C9-0D2C-44A5-BA6B-27446B034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124325"/>
            <a:ext cx="2457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Wearable / sensor platform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C71DE17-451F-4308-A709-D0E685CD9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124325"/>
            <a:ext cx="3238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0">
                <a:solidFill>
                  <a:srgbClr val="607488"/>
                </a:solidFill>
              </a:defRPr>
            </a:pPr>
            <a:r>
              <a:rPr sz="1200" b="0">
                <a:solidFill>
                  <a:srgbClr val="607488"/>
                </a:solidFill>
              </a:rPr>
              <a:t>Continuous device signal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B9A5399-08C4-4446-AD37-8DB7444E2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076700"/>
            <a:ext cx="4095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1">
                <a:solidFill>
                  <a:srgbClr val="061525"/>
                </a:solidFill>
              </a:defRPr>
            </a:pPr>
            <a:r>
              <a:rPr sz="1200" b="1">
                <a:solidFill>
                  <a:srgbClr val="061525"/>
                </a:solidFill>
              </a:rPr>
              <a:t>Provider-ready functional workflow and reporting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5C11967-28E6-45B2-A4A2-AAACCEF73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0535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9D7DFF0-2DEA-481B-A6F5-E464AEBF7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867275"/>
            <a:ext cx="2457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Motion laboratory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82E2E20-DC53-493F-A738-3B5C1AA1F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867275"/>
            <a:ext cx="3238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0">
                <a:solidFill>
                  <a:srgbClr val="607488"/>
                </a:solidFill>
              </a:defRPr>
            </a:pPr>
            <a:r>
              <a:rPr sz="1200" b="0">
                <a:solidFill>
                  <a:srgbClr val="607488"/>
                </a:solidFill>
              </a:rPr>
              <a:t>High-fidelity controlled analysis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019C1EE-4D37-483B-B13E-91054E809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819650"/>
            <a:ext cx="4095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1">
                <a:solidFill>
                  <a:srgbClr val="061525"/>
                </a:solidFill>
              </a:defRPr>
            </a:pPr>
            <a:r>
              <a:rPr sz="1200" b="1">
                <a:solidFill>
                  <a:srgbClr val="061525"/>
                </a:solidFill>
              </a:rPr>
              <a:t>Accessible smartphone-first workflow at broader scale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D9DC5E6-A26E-46A8-935D-6BCFBF3FE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657850"/>
            <a:ext cx="108204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Investor diligence should still include named competitor benchmarking, pricing comparison and workflow interviews.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6543D85-B91E-4AB9-BAC1-41E00DA57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F5CEA5E-B8EB-4FFA-ADC9-7F01240C8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92AEC27-CB8D-447C-A49F-CD89EB68B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32855540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A36EC18-E1C9-447D-9769-4A42E7FA8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GO-TO-MARKET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8FA9CD-5322-497B-9721-B453A9D09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Proof precedes scale.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7A9BFE-0F7E-49EC-BADC-CD9EA8336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The next 18-24 months are designed to convert product capability into validated buyer value and recurring revenue.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DADC64-9479-42E5-B114-7ED27E464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81250"/>
            <a:ext cx="2381250" cy="2667000"/>
          </a:xfrm>
          <a:prstGeom xmlns:a="http://schemas.openxmlformats.org/drawingml/2006/main" prst="roundRect">
            <a:avLst>
              <a:gd name="adj" fmla="val 48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20C7BD"/>
            </a:solidFill>
            <a:prstDash val="solid"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C72467-E70B-434D-B5F7-2BAA61090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609850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0C7F79"/>
                </a:solidFill>
              </a:defRPr>
            </a:pPr>
            <a:r>
              <a:rPr sz="900" b="1">
                <a:solidFill>
                  <a:srgbClr val="0C7F79"/>
                </a:solidFill>
              </a:rPr>
              <a:t>0-6 months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5C65AB-0AAA-41D7-BED3-3F40B7A65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2990850"/>
            <a:ext cx="19621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Design partners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364D6CB-B093-43B7-95A3-ABD62A65D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3638550"/>
            <a:ext cx="19621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Recruit 3-5 clinics; refine capture, usability and value hypothesis.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D05B170-7911-4A2E-B534-3EA00B552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4762500"/>
            <a:ext cx="1962150" cy="571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C7B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91A7F6-59E7-403C-88D6-50E79371E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2381250"/>
            <a:ext cx="2381250" cy="2667000"/>
          </a:xfrm>
          <a:prstGeom xmlns:a="http://schemas.openxmlformats.org/drawingml/2006/main" prst="roundRect">
            <a:avLst>
              <a:gd name="adj" fmla="val 48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3253713-FFE4-419F-90BC-8279ACB71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2609850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607488"/>
                </a:solidFill>
              </a:defRPr>
            </a:pPr>
            <a:r>
              <a:rPr sz="900" b="1">
                <a:solidFill>
                  <a:srgbClr val="607488"/>
                </a:solidFill>
              </a:rPr>
              <a:t>6-12 months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E78C63F-B871-476F-A559-5313BA189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2990850"/>
            <a:ext cx="19621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Validated MVP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0560F30-8AD7-42AC-9F9F-2FC2A5C2B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3638550"/>
            <a:ext cx="19621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Independent reliability/usability work; security and provider workspace hardening.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3DFADB4-B7B7-421E-8A8A-1453EDFEC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762500"/>
            <a:ext cx="1962150" cy="571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E7B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49319AB-E9AD-4FE2-BF45-05E2278B7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2381250"/>
            <a:ext cx="2381250" cy="2667000"/>
          </a:xfrm>
          <a:prstGeom xmlns:a="http://schemas.openxmlformats.org/drawingml/2006/main" prst="roundRect">
            <a:avLst>
              <a:gd name="adj" fmla="val 48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249617A-54AB-4744-B13F-78147012AB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609850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607488"/>
                </a:solidFill>
              </a:defRPr>
            </a:pPr>
            <a:r>
              <a:rPr sz="900" b="1">
                <a:solidFill>
                  <a:srgbClr val="607488"/>
                </a:solidFill>
              </a:rPr>
              <a:t>12-18 months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C507DED-454C-40CC-8652-71614F8A8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990850"/>
            <a:ext cx="19621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Paid pilots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3D064CA-E32E-4945-9515-2FAB19C91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3638550"/>
            <a:ext cx="19621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Launch controlled paid deployments; establish conversion and retention signals.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5375579-B682-4030-9076-BC4617925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4762500"/>
            <a:ext cx="1962150" cy="571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8B5CF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D40CA7E-26E8-4830-9CA0-A544A07AE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2381250"/>
            <a:ext cx="2381250" cy="2667000"/>
          </a:xfrm>
          <a:prstGeom xmlns:a="http://schemas.openxmlformats.org/drawingml/2006/main" prst="roundRect">
            <a:avLst>
              <a:gd name="adj" fmla="val 48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CD5D124-014D-425E-8ACC-E46A86865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2609850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607488"/>
                </a:solidFill>
              </a:defRPr>
            </a:pPr>
            <a:r>
              <a:rPr sz="900" b="1">
                <a:solidFill>
                  <a:srgbClr val="607488"/>
                </a:solidFill>
              </a:rPr>
              <a:t>18-24 months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05159EE-3688-4AF7-8C18-30902F93C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2990850"/>
            <a:ext cx="19621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650" b="1">
                <a:solidFill>
                  <a:srgbClr val="061525"/>
                </a:solidFill>
              </a:defRPr>
            </a:pPr>
            <a:r>
              <a:rPr sz="1650" b="1">
                <a:solidFill>
                  <a:srgbClr val="061525"/>
                </a:solidFill>
              </a:rPr>
              <a:t>Repeatable motion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8637DFE-C112-4C12-AE34-F545F7241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3638550"/>
            <a:ext cx="19621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First recurring revenue; enterprise pipeline and integration-ready foundation.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EC906BD-6E84-4671-BE2D-08810F665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4762500"/>
            <a:ext cx="1962150" cy="571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4B74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A8B0C0C-94DD-4562-A8D5-B113D14C8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05450"/>
            <a:ext cx="171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0C7F79"/>
                </a:solidFill>
              </a:defRPr>
            </a:pPr>
            <a:r>
              <a:rPr sz="900" b="1">
                <a:solidFill>
                  <a:srgbClr val="0C7F79"/>
                </a:solidFill>
              </a:rPr>
              <a:t>Gating principle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CE4E8E6-F9F2-431E-893D-5A207647E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62200" y="5448300"/>
            <a:ext cx="8572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425" b="1">
                <a:solidFill>
                  <a:srgbClr val="061525"/>
                </a:solidFill>
              </a:defRPr>
            </a:pPr>
            <a:r>
              <a:rPr sz="1425" b="1">
                <a:solidFill>
                  <a:srgbClr val="061525"/>
                </a:solidFill>
              </a:rPr>
              <a:t>No enterprise-scale claims before reliability, security and workflow value are demonstrated.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CCB1B90-149D-4C9A-82C0-8535B288D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142B10D-70FB-437A-802E-8CF14433E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4B7E057-499E-405A-A575-D2758B96C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97222870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525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2FC381B-B19F-485B-89CE-1C6657387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TEAM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85437A-16B5-4B15-970D-F387FD76C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F7FBFF"/>
                </a:solidFill>
              </a:defRPr>
            </a:pPr>
            <a:r>
              <a:rPr sz="2550" b="1">
                <a:solidFill>
                  <a:srgbClr val="F7FBFF"/>
                </a:solidFill>
              </a:rPr>
              <a:t>Founder-market fit is grounded in clinical practice and operating execution.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F3107E-BD93-47F3-86FD-19CBE5F7A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CBDCE8"/>
                </a:solidFill>
              </a:defRPr>
            </a:pPr>
            <a:r>
              <a:rPr sz="1275" b="0">
                <a:solidFill>
                  <a:srgbClr val="CBDCE8"/>
                </a:solidFill>
              </a:rPr>
              <a:t>Technical development is supported by a long-standing contractor relationship with explicit public boundaries.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005542-7D3A-4BAF-B5E6-F847EA887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47900"/>
            <a:ext cx="6191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DR. RICARDO ALEJANDRO RODRÍGUEZ VÁZQUEZ, D.C.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3614F1-D538-4E03-9E84-073FE2702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90800"/>
            <a:ext cx="3810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100" b="1">
                <a:solidFill>
                  <a:srgbClr val="F7FBFF"/>
                </a:solidFill>
              </a:defRPr>
            </a:pPr>
            <a:r>
              <a:rPr sz="2100" b="1">
                <a:solidFill>
                  <a:srgbClr val="F7FBFF"/>
                </a:solidFill>
              </a:rPr>
              <a:t>Founder &amp; CEO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A1E7E0-7551-4A92-A350-BC2AC610D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067050"/>
            <a:ext cx="56197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C6D8E4"/>
                </a:solidFill>
              </a:defRPr>
            </a:pPr>
            <a:r>
              <a:rPr sz="1275" b="0">
                <a:solidFill>
                  <a:srgbClr val="C6D8E4"/>
                </a:solidFill>
              </a:rPr>
              <a:t>Palmer College of Chiropractic | MBA Accounting &amp; Finance | M.Sc. Physiotherapy | M.Sc. Clinical Nutrition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09E894B-8A4A-4F72-B023-BB44FD2C7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000500"/>
            <a:ext cx="15240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7BE4DD"/>
                </a:solidFill>
              </a:defRPr>
            </a:pPr>
            <a:r>
              <a:rPr sz="2550" b="1">
                <a:solidFill>
                  <a:srgbClr val="7BE4DD"/>
                </a:solidFill>
              </a:rPr>
              <a:t>1,500+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32B208-31CC-4EC2-8FD8-6F451E931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5770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050" b="0">
                <a:solidFill>
                  <a:srgbClr val="A7BDCC"/>
                </a:solidFill>
              </a:defRPr>
            </a:pPr>
            <a:r>
              <a:rPr sz="1050" b="0">
                <a:solidFill>
                  <a:srgbClr val="A7BDCC"/>
                </a:solidFill>
              </a:rPr>
              <a:t>musculoskeletal patients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65605F-6DB1-4909-A911-AECAA5CAB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4000500"/>
            <a:ext cx="15240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7BE4DD"/>
                </a:solidFill>
              </a:defRPr>
            </a:pPr>
            <a:r>
              <a:rPr sz="2550" b="1">
                <a:solidFill>
                  <a:srgbClr val="7BE4DD"/>
                </a:solidFill>
              </a:rPr>
              <a:t>&gt;$1M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B5B34C9-A50F-43F7-822A-ABE4F9FF0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76550" y="4457700"/>
            <a:ext cx="2381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050" b="0">
                <a:solidFill>
                  <a:srgbClr val="A7BDCC"/>
                </a:solidFill>
              </a:defRPr>
            </a:pPr>
            <a:r>
              <a:rPr sz="1050" b="0">
                <a:solidFill>
                  <a:srgbClr val="A7BDCC"/>
                </a:solidFill>
              </a:rPr>
              <a:t>C&amp;WC sales in first 4 years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008054-E424-46F9-AFB3-EDB5C9F69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91150" y="4000500"/>
            <a:ext cx="7620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7BE4DD"/>
                </a:solidFill>
              </a:defRPr>
            </a:pPr>
            <a:r>
              <a:rPr sz="2550" b="1">
                <a:solidFill>
                  <a:srgbClr val="7BE4DD"/>
                </a:solidFill>
              </a:rPr>
              <a:t>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BEF799C-7AA5-4ED6-A07E-3BD11A84F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91150" y="4457700"/>
            <a:ext cx="2571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050" b="0">
                <a:solidFill>
                  <a:srgbClr val="A7BDCC"/>
                </a:solidFill>
              </a:defRPr>
            </a:pPr>
            <a:r>
              <a:rPr sz="1050" b="0">
                <a:solidFill>
                  <a:srgbClr val="A7BDCC"/>
                </a:solidFill>
              </a:rPr>
              <a:t>published books; 2 on neurobiomechanics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FE18059-7025-4656-8D53-F0114E53C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2190750"/>
            <a:ext cx="3409950" cy="3048000"/>
          </a:xfrm>
          <a:prstGeom xmlns:a="http://schemas.openxmlformats.org/drawingml/2006/main" prst="roundRect">
            <a:avLst>
              <a:gd name="adj" fmla="val 5000"/>
            </a:avLst>
          </a:prstGeom>
          <a:solidFill xmlns:a="http://schemas.openxmlformats.org/drawingml/2006/main">
            <a:srgbClr val="0E2A40"/>
          </a:solidFill>
          <a:ln xmlns:a="http://schemas.openxmlformats.org/drawingml/2006/main" w="9525">
            <a:solidFill>
              <a:srgbClr val="2A526B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BF951DC-E929-4C29-BDAA-7A09D09E4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01050" y="2533650"/>
            <a:ext cx="2724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RASIK RODRÍGUEZ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2998F81-B9B6-47A3-B121-412692723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01050" y="2895600"/>
            <a:ext cx="27241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725" b="1">
                <a:solidFill>
                  <a:srgbClr val="F7FBFF"/>
                </a:solidFill>
              </a:defRPr>
            </a:pPr>
            <a:r>
              <a:rPr sz="1725" b="1">
                <a:solidFill>
                  <a:srgbClr val="F7FBFF"/>
                </a:solidFill>
              </a:rPr>
              <a:t>Technical Development Contractor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94D5E02-760B-46CD-B82D-2AB1C0434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01050" y="3619500"/>
            <a:ext cx="272415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C6D8E4"/>
                </a:solidFill>
              </a:defRPr>
            </a:pPr>
            <a:r>
              <a:rPr sz="1275" b="0">
                <a:solidFill>
                  <a:srgbClr val="C6D8E4"/>
                </a:solidFill>
              </a:rPr>
              <a:t>Magi Enterprises LLC</a:t>
            </a:r>
          </a:p>
          <a:p xmlns:a="http://schemas.openxmlformats.org/drawingml/2006/main">
            <a:pPr algn="l">
              <a:buNone/>
              <a:defRPr sz="1275" b="0">
                <a:solidFill>
                  <a:srgbClr val="C6D8E4"/>
                </a:solidFill>
              </a:defRPr>
            </a:pPr>
            <a:r>
              <a:rPr sz="1275" b="0">
                <a:solidFill>
                  <a:srgbClr val="C6D8E4"/>
                </a:solidFill>
              </a:rPr>
              <a:t>15+ years software engineering experience</a:t>
            </a:r>
          </a:p>
          <a:p xmlns:a="http://schemas.openxmlformats.org/drawingml/2006/main">
            <a:pPr algn="l">
              <a:buNone/>
              <a:defRPr sz="1275" b="0">
                <a:solidFill>
                  <a:srgbClr val="C6D8E4"/>
                </a:solidFill>
              </a:defRPr>
            </a:pPr>
            <a:r>
              <a:rPr sz="1275" b="0">
                <a:solidFill>
                  <a:srgbClr val="C6D8E4"/>
                </a:solidFill>
              </a:rPr>
              <a:t>15+ year working relationship with the founder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2AAA9B6-37AB-4DA2-8CA5-391C548D6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01050" y="4743450"/>
            <a:ext cx="27241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0">
                <a:solidFill>
                  <a:srgbClr val="8EABBE"/>
                </a:solidFill>
              </a:defRPr>
            </a:pPr>
            <a:r>
              <a:rPr sz="975" b="0">
                <a:solidFill>
                  <a:srgbClr val="8EABBE"/>
                </a:solidFill>
              </a:rPr>
              <a:t>Scope, compensation, IP and security terms remain governed by company agreements.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F8AD4D2-715C-458D-8D5B-7E34BD4AC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9445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E6DE7FF-6068-410F-B501-EDD743742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8EABBE"/>
                </a:solidFill>
              </a:defRPr>
            </a:pPr>
            <a:r>
              <a:rPr sz="675" b="1">
                <a:solidFill>
                  <a:srgbClr val="8EABBE"/>
                </a:solidFill>
              </a:rPr>
              <a:t>GLOBAL HUMAN BIOMECHANICS INTELLIGENCE SYSTEMS, INC.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766B719-01B7-424F-A25E-FFFA8949B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7BE4DD"/>
                </a:solidFill>
              </a:defRPr>
            </a:pPr>
            <a:r>
              <a:rPr sz="750" b="1">
                <a:solidFill>
                  <a:srgbClr val="7BE4DD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182495271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5DBDEF1-672F-4B2D-9BE3-410CCD6ED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THE ROUND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AC4DF8-3D43-4180-BC54-51C3AF8B4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$1.0M pre-seed to turn a working alpha into a validated, pilot-ready company.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1977B9-0665-4785-B152-32688DD6C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Capital is tied to milestone creation across an 18-24 month operating plan.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E5CA9F-A56F-4087-8AC6-DAED26924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66950"/>
            <a:ext cx="400050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4800" b="1">
                <a:solidFill>
                  <a:srgbClr val="061525"/>
                </a:solidFill>
              </a:defRPr>
            </a:pPr>
            <a:r>
              <a:rPr sz="4800" b="1">
                <a:solidFill>
                  <a:srgbClr val="061525"/>
                </a:solidFill>
              </a:rPr>
              <a:t>$1.0M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D55A53-3D9E-4D53-BE06-4E2A713EB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62300"/>
            <a:ext cx="2476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1">
                <a:solidFill>
                  <a:srgbClr val="607488"/>
                </a:solidFill>
              </a:defRPr>
            </a:pPr>
            <a:r>
              <a:rPr sz="1200" b="1">
                <a:solidFill>
                  <a:srgbClr val="607488"/>
                </a:solidFill>
              </a:rPr>
              <a:t>Target raise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F574E7-9C3D-4781-9CF9-A0D7D35AB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0" y="2171700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0C7B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4AAFAD-0ECC-41D6-9E43-DE16CA774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62600" y="2095500"/>
            <a:ext cx="5715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61525"/>
                </a:solidFill>
              </a:defRPr>
            </a:pPr>
            <a:r>
              <a:rPr sz="1350" b="1">
                <a:solidFill>
                  <a:srgbClr val="061525"/>
                </a:solidFill>
              </a:rPr>
              <a:t>Product engineering and provider workspace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32F936D-D8DF-4E73-806B-8AF2E3E23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0" y="280987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E7BE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97D4BE9-F3C4-4C79-BFED-9E5EF9693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62600" y="2733675"/>
            <a:ext cx="5715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61525"/>
                </a:solidFill>
              </a:defRPr>
            </a:pPr>
            <a:r>
              <a:rPr sz="1350" b="1">
                <a:solidFill>
                  <a:srgbClr val="061525"/>
                </a:solidFill>
              </a:rPr>
              <a:t>Security, privacy and interoperability readiness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50E1FD1-4A4F-4512-8854-8178144B6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0" y="3448050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55C19BA-4DEB-4517-A56A-5C317F252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62600" y="3371850"/>
            <a:ext cx="5715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61525"/>
                </a:solidFill>
              </a:defRPr>
            </a:pPr>
            <a:r>
              <a:rPr sz="1350" b="1">
                <a:solidFill>
                  <a:srgbClr val="061525"/>
                </a:solidFill>
              </a:rPr>
              <a:t>Independent validation and controlled pilots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827937-1FD7-48B5-BE4D-955A247AF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0" y="408622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4B74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CFB6AA7-DA63-4CA2-8E49-D960C8342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62600" y="4010025"/>
            <a:ext cx="5715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061525"/>
                </a:solidFill>
              </a:defRPr>
            </a:pPr>
            <a:r>
              <a:rPr sz="1350" b="0">
                <a:solidFill>
                  <a:srgbClr val="061525"/>
                </a:solidFill>
              </a:rPr>
              <a:t>Customer discovery, partnerships and go-to-market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320950D-55E8-4440-90A3-540FCAD40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0" y="4724400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716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94F2B1D-842F-4823-A558-0B4235328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62600" y="4648200"/>
            <a:ext cx="5715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0">
                <a:solidFill>
                  <a:srgbClr val="061525"/>
                </a:solidFill>
              </a:defRPr>
            </a:pPr>
            <a:r>
              <a:rPr sz="1350" b="0">
                <a:solidFill>
                  <a:srgbClr val="061525"/>
                </a:solidFill>
              </a:rPr>
              <a:t>IP, legal and operating infrastructure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F29CB8D-FB11-484E-BEB9-35840A60B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095750"/>
            <a:ext cx="3810000" cy="1238250"/>
          </a:xfrm>
          <a:prstGeom xmlns:a="http://schemas.openxmlformats.org/drawingml/2006/main" prst="roundRect">
            <a:avLst>
              <a:gd name="adj" fmla="val 9231"/>
            </a:avLst>
          </a:prstGeom>
          <a:solidFill xmlns:a="http://schemas.openxmlformats.org/drawingml/2006/main">
            <a:srgbClr val="EAF7F6"/>
          </a:solidFill>
          <a:ln xmlns:a="http://schemas.openxmlformats.org/drawingml/2006/main" w="9525">
            <a:solidFill>
              <a:srgbClr val="BFE7E3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EEE3357-92AB-42E6-B0C9-F95DBBEE4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" y="4324350"/>
            <a:ext cx="3238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Capital efficiency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C433119-4691-4E6B-B427-401A58F74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" y="4648200"/>
            <a:ext cx="314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061525"/>
                </a:solidFill>
              </a:defRPr>
            </a:pPr>
            <a:r>
              <a:rPr sz="1500" b="1">
                <a:solidFill>
                  <a:srgbClr val="061525"/>
                </a:solidFill>
              </a:rPr>
              <a:t>Founder-funded MVP and $0 institutional capital to date.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E1C7522-99D9-49C4-81BD-1AE916E50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715000"/>
            <a:ext cx="108204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Final budget, valuation, instrument and tranche structure are diligence items and should match the current financial model.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0C4E822-5A55-4E1D-838B-435701010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C8E9E01-412D-494A-B29A-C285D6539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E20C733-F30A-4BD3-AACC-23FF20BEA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71989350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EF5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1F531BA-2A4D-40FD-B41C-469F842E5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9100"/>
            <a:ext cx="4762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0C7F79"/>
                </a:solidFill>
              </a:defRPr>
            </a:pPr>
            <a:r>
              <a:rPr sz="975" b="1">
                <a:solidFill>
                  <a:srgbClr val="0C7F79"/>
                </a:solidFill>
              </a:rPr>
              <a:t>RISK DISCIPLINE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C4C08B-E0E9-48C1-B73B-96CEEDB59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81050"/>
            <a:ext cx="108204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2550" b="1">
                <a:solidFill>
                  <a:srgbClr val="061525"/>
                </a:solidFill>
              </a:defRPr>
            </a:pPr>
            <a:r>
              <a:rPr sz="2550" b="1">
                <a:solidFill>
                  <a:srgbClr val="061525"/>
                </a:solidFill>
              </a:rPr>
              <a:t>The company is early - the investment case depends on reducing four specific risks.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4C69CA-CBF4-428D-BBD9-564D519F1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09750"/>
            <a:ext cx="10287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0">
                <a:solidFill>
                  <a:srgbClr val="607488"/>
                </a:solidFill>
              </a:defRPr>
            </a:pPr>
            <a:r>
              <a:rPr sz="1275" b="0">
                <a:solidFill>
                  <a:srgbClr val="607488"/>
                </a:solidFill>
              </a:rPr>
              <a:t>The pitch is credible only when the risks are named alongside the mitigation plan.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795330-370A-498C-A5ED-BF48FACFD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14550"/>
            <a:ext cx="2095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607488"/>
                </a:solidFill>
              </a:defRPr>
            </a:pPr>
            <a:r>
              <a:rPr sz="900" b="1">
                <a:solidFill>
                  <a:srgbClr val="607488"/>
                </a:solidFill>
              </a:rPr>
              <a:t>RISK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71584C-9771-44A4-A8B8-2CC71AEE2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2114550"/>
            <a:ext cx="3524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607488"/>
                </a:solidFill>
              </a:defRPr>
            </a:pPr>
            <a:r>
              <a:rPr sz="900" b="1">
                <a:solidFill>
                  <a:srgbClr val="607488"/>
                </a:solidFill>
              </a:rPr>
              <a:t>CURRENT REALITY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F9A707-B4E2-4AA1-BC67-3D9FBB6D4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53250" y="2114550"/>
            <a:ext cx="4095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0C7F79"/>
                </a:solidFill>
              </a:defRPr>
            </a:pPr>
            <a:r>
              <a:rPr sz="900" b="1">
                <a:solidFill>
                  <a:srgbClr val="0C7F79"/>
                </a:solidFill>
              </a:rPr>
              <a:t>MITIGATION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385EBF6-A02E-4128-A52A-705EF8CD8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7650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0BC4AC-65FC-4AA2-AD45-4B48CD37A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628900"/>
            <a:ext cx="2000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Validation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601C077-E147-46E9-96A9-CD5DC64D2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2590800"/>
            <a:ext cx="3524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Preliminary use is not clinical proof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6BAE00B-D9A7-4013-8D37-58D8A198D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53250" y="2590800"/>
            <a:ext cx="4191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1">
                <a:solidFill>
                  <a:srgbClr val="061525"/>
                </a:solidFill>
              </a:defRPr>
            </a:pPr>
            <a:r>
              <a:rPr sz="1125" b="1">
                <a:solidFill>
                  <a:srgbClr val="061525"/>
                </a:solidFill>
              </a:rPr>
              <a:t>Independent reliability, usability and outcomes work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FF1B76E-4C24-4CD5-9A28-62752342B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1945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B43CD34-8B72-4FC0-8AF7-4BFB054E0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371850"/>
            <a:ext cx="2000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Adoption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2A87A1F-9F2F-433A-96C1-4EEF0D6B0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3333750"/>
            <a:ext cx="3524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Provider value and pricing are not yet proven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A66CF24-60A9-4A19-9A2F-F0098B3FE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53250" y="3333750"/>
            <a:ext cx="4191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1">
                <a:solidFill>
                  <a:srgbClr val="061525"/>
                </a:solidFill>
              </a:defRPr>
            </a:pPr>
            <a:r>
              <a:rPr sz="1125" b="1">
                <a:solidFill>
                  <a:srgbClr val="061525"/>
                </a:solidFill>
              </a:rPr>
              <a:t>Design partners, paid pilots and explicit success metrics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B5E15A-37F8-4540-AAED-2D4EDFCEE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96240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5726108-C2D4-4ECC-AED6-AB1C5D3AC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114800"/>
            <a:ext cx="2000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Regulatory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1768540-A29D-4004-B84A-CD17C0658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076700"/>
            <a:ext cx="3524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Future features may change product classification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2145176-F8B6-418F-9623-CF4649882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53250" y="4076700"/>
            <a:ext cx="4191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1">
                <a:solidFill>
                  <a:srgbClr val="061525"/>
                </a:solidFill>
              </a:defRPr>
            </a:pPr>
            <a:r>
              <a:rPr sz="1125" b="1">
                <a:solidFill>
                  <a:srgbClr val="061525"/>
                </a:solidFill>
              </a:rPr>
              <a:t>Non-diagnostic scope, staged claims and regulatory counsel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F1485B5-5BED-46AA-8393-6261C5057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05350"/>
            <a:ext cx="10820400" cy="609600"/>
          </a:xfrm>
          <a:prstGeom xmlns:a="http://schemas.openxmlformats.org/drawingml/2006/main" prst="roundRect">
            <a:avLst>
              <a:gd name="adj" fmla="val 125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9E6EC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E2983D1-C9E2-4844-9D01-086CD0F67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857750"/>
            <a:ext cx="2000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75" b="1">
                <a:solidFill>
                  <a:srgbClr val="061525"/>
                </a:solidFill>
              </a:defRPr>
            </a:pPr>
            <a:r>
              <a:rPr sz="1275" b="1">
                <a:solidFill>
                  <a:srgbClr val="061525"/>
                </a:solidFill>
              </a:rPr>
              <a:t>Execution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D3E81EE-2987-4BF6-938E-E671BC389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819650"/>
            <a:ext cx="3524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0">
                <a:solidFill>
                  <a:srgbClr val="607488"/>
                </a:solidFill>
              </a:defRPr>
            </a:pPr>
            <a:r>
              <a:rPr sz="1125" b="0">
                <a:solidFill>
                  <a:srgbClr val="607488"/>
                </a:solidFill>
              </a:rPr>
              <a:t>Lean team and contractor dependencies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D24388D-F897-4E47-A00C-0A3AE1468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53250" y="4819650"/>
            <a:ext cx="4191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125" b="1">
                <a:solidFill>
                  <a:srgbClr val="061525"/>
                </a:solidFill>
              </a:defRPr>
            </a:pPr>
            <a:r>
              <a:rPr sz="1125" b="1">
                <a:solidFill>
                  <a:srgbClr val="061525"/>
                </a:solidFill>
              </a:rPr>
              <a:t>Milestone-based hiring, contracts, IP assignment and security controls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534C2A4-C713-4474-8B19-1E9DEAF75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657850"/>
            <a:ext cx="238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0C7F79"/>
                </a:solidFill>
              </a:defRPr>
            </a:pPr>
            <a:r>
              <a:rPr sz="900" b="1">
                <a:solidFill>
                  <a:srgbClr val="0C7F79"/>
                </a:solidFill>
              </a:rPr>
              <a:t>Next investor proof points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BC62462-5981-46D8-98FF-CD0601241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28950" y="5600700"/>
            <a:ext cx="8477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350" b="1">
                <a:solidFill>
                  <a:srgbClr val="061525"/>
                </a:solidFill>
              </a:defRPr>
            </a:pPr>
            <a:r>
              <a:rPr sz="1350" b="1">
                <a:solidFill>
                  <a:srgbClr val="061525"/>
                </a:solidFill>
              </a:rPr>
              <a:t>Named design partners | documented validation protocol | current financial model | complete data room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BCE5780-3849-41C5-A965-311466CAB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438900"/>
            <a:ext cx="10820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9E6E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7D116B4-683F-48B4-97CC-EAE41E9C7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515100"/>
            <a:ext cx="61912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675" b="1">
                <a:solidFill>
                  <a:srgbClr val="607488"/>
                </a:solidFill>
              </a:defRPr>
            </a:pPr>
            <a:r>
              <a:rPr sz="675" b="1">
                <a:solidFill>
                  <a:srgbClr val="607488"/>
                </a:solidFill>
              </a:rPr>
              <a:t>GLOBAL HUMAN BIOMECHANICS INTELLIGENCE SYSTEMS, INC.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BF66D6F-4398-4B2F-BB6E-E2D5ADB1C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515100"/>
            <a:ext cx="457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750" b="1">
                <a:solidFill>
                  <a:srgbClr val="0C7F79"/>
                </a:solidFill>
              </a:defRPr>
            </a:pPr>
            <a:r>
              <a:rPr sz="750" b="1">
                <a:solidFill>
                  <a:srgbClr val="0C7F79"/>
                </a:solidFill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12261402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61525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D165D25-045E-4E7C-8795-C402FEF61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85800"/>
            <a:ext cx="1714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75" b="1">
                <a:solidFill>
                  <a:srgbClr val="7BE4DD"/>
                </a:solidFill>
              </a:defRPr>
            </a:pPr>
            <a:r>
              <a:rPr sz="975" b="1">
                <a:solidFill>
                  <a:srgbClr val="7BE4DD"/>
                </a:solidFill>
              </a:rPr>
              <a:t>THE ASK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6306D2-35BC-4924-BD05-4C5415265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90650"/>
            <a:ext cx="790575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3600" b="1">
                <a:solidFill>
                  <a:srgbClr val="F7FBFF"/>
                </a:solidFill>
              </a:defRPr>
            </a:pPr>
            <a:r>
              <a:rPr sz="3600" b="1">
                <a:solidFill>
                  <a:srgbClr val="F7FBFF"/>
                </a:solidFill>
              </a:rPr>
              <a:t>Partner with GHBI to make</a:t>
            </a:r>
          </a:p>
          <a:p xmlns:a="http://schemas.openxmlformats.org/drawingml/2006/main">
            <a:pPr algn="l">
              <a:buNone/>
              <a:defRPr sz="3600" b="1">
                <a:solidFill>
                  <a:srgbClr val="F7FBFF"/>
                </a:solidFill>
              </a:defRPr>
            </a:pPr>
            <a:r>
              <a:rPr sz="3600" b="1">
                <a:solidFill>
                  <a:srgbClr val="F7FBFF"/>
                </a:solidFill>
              </a:rPr>
              <a:t>human function visible over time.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4BBDFF-DB67-47D4-A6A0-D37AD275D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143250"/>
            <a:ext cx="723900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75" b="0">
                <a:solidFill>
                  <a:srgbClr val="C9DBE6"/>
                </a:solidFill>
              </a:defRPr>
            </a:pPr>
            <a:r>
              <a:rPr sz="1575" b="0">
                <a:solidFill>
                  <a:srgbClr val="C9DBE6"/>
                </a:solidFill>
              </a:rPr>
              <a:t>We are seeking aligned pre-seed investors, clinical design partners and strategic collaborators who understand healthcare infrastructure, evidence and disciplined scale.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B564BF-B465-4D12-9D96-88F292E0E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33900"/>
            <a:ext cx="4476750" cy="857250"/>
          </a:xfrm>
          <a:prstGeom xmlns:a="http://schemas.openxmlformats.org/drawingml/2006/main" prst="roundRect">
            <a:avLst>
              <a:gd name="adj" fmla="val 13333"/>
            </a:avLst>
          </a:prstGeom>
          <a:solidFill xmlns:a="http://schemas.openxmlformats.org/drawingml/2006/main">
            <a:srgbClr val="0E2A40"/>
          </a:solidFill>
          <a:ln xmlns:a="http://schemas.openxmlformats.org/drawingml/2006/main" w="9525">
            <a:solidFill>
              <a:srgbClr val="2A526B"/>
            </a:solidFill>
            <a:prstDash val="solid"/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93B11E-F623-4E9D-92DA-1A60A3BC3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724400"/>
            <a:ext cx="1619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900" b="1">
                <a:solidFill>
                  <a:srgbClr val="7BE4DD"/>
                </a:solidFill>
              </a:defRPr>
            </a:pPr>
            <a:r>
              <a:rPr sz="900" b="1">
                <a:solidFill>
                  <a:srgbClr val="7BE4DD"/>
                </a:solidFill>
              </a:rPr>
              <a:t>Investor contact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CA78B1-DB5B-4382-ADA7-A22333A46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010150"/>
            <a:ext cx="3714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500" b="1">
                <a:solidFill>
                  <a:srgbClr val="F7FBFF"/>
                </a:solidFill>
              </a:defRPr>
            </a:pPr>
            <a:r>
              <a:rPr sz="1500" b="1">
                <a:solidFill>
                  <a:srgbClr val="F7FBFF"/>
                </a:solidFill>
              </a:rPr>
              <a:t>ceo@globalbiomechanicsai.com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6CC21F0-E66C-4E0F-9DB5-FEBD2AC7B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962650"/>
            <a:ext cx="4095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l">
              <a:buNone/>
              <a:defRPr sz="1200" b="0">
                <a:solidFill>
                  <a:srgbClr val="9AB3C4"/>
                </a:solidFill>
              </a:defRPr>
            </a:pPr>
            <a:r>
              <a:rPr sz="1200" b="0">
                <a:solidFill>
                  <a:srgbClr val="9AB3C4"/>
                </a:solidFill>
              </a:rPr>
              <a:t>globalbiomechanicsai.com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4AB5530-932B-4653-A906-EE095D83B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5962650"/>
            <a:ext cx="53149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algn="r">
              <a:buNone/>
              <a:defRPr sz="1050" b="0">
                <a:solidFill>
                  <a:srgbClr val="9AB3C4"/>
                </a:solidFill>
              </a:defRPr>
            </a:pPr>
            <a:r>
              <a:rPr sz="1050" b="0">
                <a:solidFill>
                  <a:srgbClr val="9AB3C4"/>
                </a:solidFill>
              </a:rPr>
              <a:t>Confidential diligence materials available under appropriate NDA.</a:t>
            </a:r>
          </a:p>
        </p:txBody>
      </p:sp>
    </p:spTree>
    <p:extLst>
      <p:ext uri="{BB962C8B-B14F-4D97-AF65-F5344CB8AC3E}">
        <p14:creationId xmlns:p14="http://schemas.microsoft.com/office/powerpoint/2010/main" val="20735815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2026-08-27T22:06:08.6340000Z</dcterms:created>
  <dcterms:modified xsi:type="dcterms:W3CDTF">2026-08-27T22:06:08.6340000Z</dcterms:modified>
</coreProperties>
</file>